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1" r:id="rId2"/>
    <p:sldId id="600" r:id="rId3"/>
    <p:sldId id="601" r:id="rId4"/>
    <p:sldId id="587" r:id="rId5"/>
    <p:sldId id="580" r:id="rId6"/>
    <p:sldId id="592" r:id="rId7"/>
    <p:sldId id="591" r:id="rId8"/>
    <p:sldId id="598" r:id="rId9"/>
    <p:sldId id="599" r:id="rId10"/>
    <p:sldId id="602" r:id="rId11"/>
    <p:sldId id="597" r:id="rId12"/>
    <p:sldId id="596" r:id="rId13"/>
    <p:sldId id="26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03B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54690" autoAdjust="0"/>
  </p:normalViewPr>
  <p:slideViewPr>
    <p:cSldViewPr>
      <p:cViewPr varScale="1">
        <p:scale>
          <a:sx n="146" d="100"/>
          <a:sy n="146" d="100"/>
        </p:scale>
        <p:origin x="49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OneDrive\PROJEKTI\2018\LLKC_ACID\Copy%20of%20SKABINASANAS_PROJEKTS_ENGLI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OneDrive\PROJEKTI\2018\LLKC_ACID\Copy%20of%20SKABINASANAS_PROJEKTS_ENGLI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OneDrive\PROJEKTI\2018\LLKC_ACID\Copy%20of%20SKABINASANAS_PROJEKTS_ENGLI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OneDrive\PROJEKTI\2018\LLKC_ACID\Copy%20of%20SKABINASANAS_PROJEKTS_ENGLIS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etotajs\OneDrive\PROJEKTI\2018\LLKC_ACID\Copy%20of%20SKABINASANAS_PROJEKTS_ENGLIS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'0'!$L$33</c:f>
              <c:strCache>
                <c:ptCount val="1"/>
                <c:pt idx="0">
                  <c:v>Digester with vegetation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'0'!$K$33</c:f>
              <c:numCache>
                <c:formatCode>General</c:formatCode>
                <c:ptCount val="1"/>
                <c:pt idx="0">
                  <c:v>2510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A-4E1E-A9EF-AB36B5EEA04D}"/>
            </c:ext>
          </c:extLst>
        </c:ser>
        <c:ser>
          <c:idx val="1"/>
          <c:order val="1"/>
          <c:tx>
            <c:strRef>
              <c:f>'0'!$L$34</c:f>
              <c:strCache>
                <c:ptCount val="1"/>
                <c:pt idx="0">
                  <c:v>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'0'!$K$34</c:f>
              <c:numCache>
                <c:formatCode>General</c:formatCode>
                <c:ptCount val="1"/>
                <c:pt idx="0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A-4E1E-A9EF-AB36B5EEA04D}"/>
            </c:ext>
          </c:extLst>
        </c:ser>
        <c:ser>
          <c:idx val="2"/>
          <c:order val="2"/>
          <c:tx>
            <c:strRef>
              <c:f>'0'!$L$35</c:f>
              <c:strCache>
                <c:ptCount val="1"/>
                <c:pt idx="0">
                  <c:v>Acid digester with vegetation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'0'!$K$35</c:f>
              <c:numCache>
                <c:formatCode>General</c:formatCode>
                <c:ptCount val="1"/>
                <c:pt idx="0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A-4E1E-A9EF-AB36B5EEA04D}"/>
            </c:ext>
          </c:extLst>
        </c:ser>
        <c:ser>
          <c:idx val="3"/>
          <c:order val="3"/>
          <c:tx>
            <c:strRef>
              <c:f>'0'!$L$36</c:f>
              <c:strCache>
                <c:ptCount val="1"/>
                <c:pt idx="0">
                  <c:v>Acid 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'0'!$K$36</c:f>
              <c:numCache>
                <c:formatCode>General</c:formatCode>
                <c:ptCount val="1"/>
                <c:pt idx="0">
                  <c:v>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8A-4E1E-A9EF-AB36B5EEA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9069824"/>
        <c:axId val="619068256"/>
      </c:barChart>
      <c:catAx>
        <c:axId val="619069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619068256"/>
        <c:crosses val="autoZero"/>
        <c:auto val="1"/>
        <c:lblAlgn val="ctr"/>
        <c:lblOffset val="100"/>
        <c:noMultiLvlLbl val="0"/>
      </c:catAx>
      <c:valAx>
        <c:axId val="61906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ammonia emission, g h</a:t>
                </a:r>
                <a:r>
                  <a:rPr lang="lv-LV" baseline="30000"/>
                  <a:t>-1 </a:t>
                </a:r>
                <a:r>
                  <a:rPr lang="lv-LV"/>
                  <a:t>ha</a:t>
                </a:r>
                <a:r>
                  <a:rPr lang="lv-LV" baseline="30000"/>
                  <a:t>-1 </a:t>
                </a:r>
                <a:r>
                  <a:rPr lang="lv-LV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'2'!$L$33</c:f>
              <c:strCache>
                <c:ptCount val="1"/>
                <c:pt idx="0">
                  <c:v>Digester with vegetation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'2'!$K$33</c:f>
              <c:numCache>
                <c:formatCode>General</c:formatCode>
                <c:ptCount val="1"/>
                <c:pt idx="0">
                  <c:v>1210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0-4B3C-BC00-78D29B6C207E}"/>
            </c:ext>
          </c:extLst>
        </c:ser>
        <c:ser>
          <c:idx val="1"/>
          <c:order val="1"/>
          <c:tx>
            <c:strRef>
              <c:f>'2'!$L$34</c:f>
              <c:strCache>
                <c:ptCount val="1"/>
                <c:pt idx="0">
                  <c:v>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'2'!$K$34</c:f>
              <c:numCache>
                <c:formatCode>General</c:formatCode>
                <c:ptCount val="1"/>
                <c:pt idx="0">
                  <c:v>3160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0-4B3C-BC00-78D29B6C207E}"/>
            </c:ext>
          </c:extLst>
        </c:ser>
        <c:ser>
          <c:idx val="2"/>
          <c:order val="2"/>
          <c:tx>
            <c:strRef>
              <c:f>'2'!$L$35</c:f>
              <c:strCache>
                <c:ptCount val="1"/>
                <c:pt idx="0">
                  <c:v>Acid digester with vegetation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'2'!$K$35</c:f>
              <c:numCache>
                <c:formatCode>General</c:formatCode>
                <c:ptCount val="1"/>
                <c:pt idx="0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0-4B3C-BC00-78D29B6C207E}"/>
            </c:ext>
          </c:extLst>
        </c:ser>
        <c:ser>
          <c:idx val="3"/>
          <c:order val="3"/>
          <c:tx>
            <c:strRef>
              <c:f>'2'!$L$36</c:f>
              <c:strCache>
                <c:ptCount val="1"/>
                <c:pt idx="0">
                  <c:v>Acid 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'2'!$K$36</c:f>
              <c:numCache>
                <c:formatCode>General</c:formatCode>
                <c:ptCount val="1"/>
                <c:pt idx="0">
                  <c:v>2029.9999999999998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0-4B3C-BC00-78D29B6C2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9069040"/>
        <c:axId val="619070216"/>
      </c:barChart>
      <c:catAx>
        <c:axId val="619069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619070216"/>
        <c:crosses val="autoZero"/>
        <c:auto val="1"/>
        <c:lblAlgn val="ctr"/>
        <c:lblOffset val="100"/>
        <c:noMultiLvlLbl val="0"/>
      </c:catAx>
      <c:valAx>
        <c:axId val="61907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900" b="0" i="0" cap="all" baseline="0">
                    <a:effectLst/>
                  </a:rPr>
                  <a:t>ammonia emission, g h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ha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 </a:t>
                </a:r>
                <a:endParaRPr lang="lv-LV" sz="900">
                  <a:effectLst/>
                </a:endParaRPr>
              </a:p>
            </c:rich>
          </c:tx>
          <c:layout>
            <c:manualLayout>
              <c:xMode val="edge"/>
              <c:yMode val="edge"/>
              <c:x val="3.7195994277539342E-2"/>
              <c:y val="5.09259259259259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06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'4'!$L$33</c:f>
              <c:strCache>
                <c:ptCount val="1"/>
                <c:pt idx="0">
                  <c:v>Digester with vegetation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'4'!$K$33</c:f>
              <c:numCache>
                <c:formatCode>General</c:formatCode>
                <c:ptCount val="1"/>
                <c:pt idx="0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6-4E64-A42A-77A86941AC36}"/>
            </c:ext>
          </c:extLst>
        </c:ser>
        <c:ser>
          <c:idx val="1"/>
          <c:order val="1"/>
          <c:tx>
            <c:strRef>
              <c:f>'4'!$L$34</c:f>
              <c:strCache>
                <c:ptCount val="1"/>
                <c:pt idx="0">
                  <c:v>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'4'!$K$34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6-4E64-A42A-77A86941AC36}"/>
            </c:ext>
          </c:extLst>
        </c:ser>
        <c:ser>
          <c:idx val="2"/>
          <c:order val="2"/>
          <c:tx>
            <c:strRef>
              <c:f>'4'!$L$35</c:f>
              <c:strCache>
                <c:ptCount val="1"/>
                <c:pt idx="0">
                  <c:v>Acid digester with vegetation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'4'!$K$35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6-4E64-A42A-77A86941AC36}"/>
            </c:ext>
          </c:extLst>
        </c:ser>
        <c:ser>
          <c:idx val="3"/>
          <c:order val="3"/>
          <c:tx>
            <c:strRef>
              <c:f>'4'!$L$36</c:f>
              <c:strCache>
                <c:ptCount val="1"/>
                <c:pt idx="0">
                  <c:v>Acid 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'4'!$K$36</c:f>
              <c:numCache>
                <c:formatCode>General</c:formatCode>
                <c:ptCount val="1"/>
                <c:pt idx="0">
                  <c:v>1060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6-4E64-A42A-77A86941A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5322120"/>
        <c:axId val="305322512"/>
      </c:barChart>
      <c:catAx>
        <c:axId val="305322120"/>
        <c:scaling>
          <c:orientation val="minMax"/>
        </c:scaling>
        <c:delete val="1"/>
        <c:axPos val="b"/>
        <c:majorTickMark val="none"/>
        <c:minorTickMark val="none"/>
        <c:tickLblPos val="nextTo"/>
        <c:crossAx val="305322512"/>
        <c:crosses val="autoZero"/>
        <c:auto val="1"/>
        <c:lblAlgn val="ctr"/>
        <c:lblOffset val="100"/>
        <c:noMultiLvlLbl val="0"/>
      </c:catAx>
      <c:valAx>
        <c:axId val="30532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900" b="0" i="0" cap="all" baseline="0">
                    <a:effectLst/>
                  </a:rPr>
                  <a:t>ammonia emission, g h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ha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 </a:t>
                </a:r>
                <a:endParaRPr lang="lv-LV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2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'24'!$L$33</c:f>
              <c:strCache>
                <c:ptCount val="1"/>
                <c:pt idx="0">
                  <c:v>Digester with vegetation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'24'!$K$33</c:f>
              <c:numCache>
                <c:formatCode>0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0-4A48-9D54-E42148C99557}"/>
            </c:ext>
          </c:extLst>
        </c:ser>
        <c:ser>
          <c:idx val="1"/>
          <c:order val="1"/>
          <c:tx>
            <c:strRef>
              <c:f>'24'!$L$34</c:f>
              <c:strCache>
                <c:ptCount val="1"/>
                <c:pt idx="0">
                  <c:v>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'24'!$K$34</c:f>
              <c:numCache>
                <c:formatCode>0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0-4A48-9D54-E42148C99557}"/>
            </c:ext>
          </c:extLst>
        </c:ser>
        <c:ser>
          <c:idx val="2"/>
          <c:order val="2"/>
          <c:tx>
            <c:strRef>
              <c:f>'24'!$L$35</c:f>
              <c:strCache>
                <c:ptCount val="1"/>
                <c:pt idx="0">
                  <c:v>Acid digester with vegetation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'24'!$K$35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0-4A48-9D54-E42148C99557}"/>
            </c:ext>
          </c:extLst>
        </c:ser>
        <c:ser>
          <c:idx val="3"/>
          <c:order val="3"/>
          <c:tx>
            <c:strRef>
              <c:f>'24'!$L$36</c:f>
              <c:strCache>
                <c:ptCount val="1"/>
                <c:pt idx="0">
                  <c:v>Acid digester without vegetation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'24'!$K$36</c:f>
              <c:numCache>
                <c:formatCode>0</c:formatCode>
                <c:ptCount val="1"/>
                <c:pt idx="0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0-4A48-9D54-E42148C99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9621816"/>
        <c:axId val="609307592"/>
      </c:barChart>
      <c:catAx>
        <c:axId val="789621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609307592"/>
        <c:crosses val="autoZero"/>
        <c:auto val="1"/>
        <c:lblAlgn val="ctr"/>
        <c:lblOffset val="100"/>
        <c:noMultiLvlLbl val="0"/>
      </c:catAx>
      <c:valAx>
        <c:axId val="60930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900" b="0" i="0" cap="all" baseline="0">
                    <a:effectLst/>
                  </a:rPr>
                  <a:t>ammonia emission, g h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ha</a:t>
                </a:r>
                <a:r>
                  <a:rPr lang="lv-LV" sz="900" b="0" i="0" cap="all" baseline="30000">
                    <a:effectLst/>
                  </a:rPr>
                  <a:t>-1 </a:t>
                </a:r>
                <a:r>
                  <a:rPr lang="lv-LV" sz="900" b="0" i="0" cap="all" baseline="0">
                    <a:effectLst/>
                  </a:rPr>
                  <a:t> </a:t>
                </a:r>
                <a:endParaRPr lang="lv-LV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62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ENGL!$AZ$2</c:f>
              <c:strCache>
                <c:ptCount val="1"/>
                <c:pt idx="0">
                  <c:v>Pig slurry digester with vegetation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ENGL!$AR$3:$AR$27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ENGL!$AZ$3:$AZ$27</c:f>
              <c:numCache>
                <c:formatCode>0.00</c:formatCode>
                <c:ptCount val="25"/>
                <c:pt idx="0">
                  <c:v>1.4877862272</c:v>
                </c:pt>
                <c:pt idx="1">
                  <c:v>2.5821674424000003</c:v>
                </c:pt>
                <c:pt idx="2">
                  <c:v>3.2831436456</c:v>
                </c:pt>
                <c:pt idx="3">
                  <c:v>3.7431720518400002</c:v>
                </c:pt>
                <c:pt idx="4">
                  <c:v>3.96225266112</c:v>
                </c:pt>
                <c:pt idx="5">
                  <c:v>4.1734242969120006</c:v>
                </c:pt>
                <c:pt idx="6">
                  <c:v>4.3695688830768002</c:v>
                </c:pt>
                <c:pt idx="7">
                  <c:v>4.5454269522448802</c:v>
                </c:pt>
                <c:pt idx="8">
                  <c:v>4.6982936354833447</c:v>
                </c:pt>
                <c:pt idx="9">
                  <c:v>4.8281689327921926</c:v>
                </c:pt>
                <c:pt idx="10">
                  <c:v>4.9373519827643859</c:v>
                </c:pt>
                <c:pt idx="11">
                  <c:v>5.0296363640783124</c:v>
                </c:pt>
                <c:pt idx="12">
                  <c:v>5.1093674486746679</c:v>
                </c:pt>
                <c:pt idx="13">
                  <c:v>5.1806250579866626</c:v>
                </c:pt>
                <c:pt idx="14">
                  <c:v>5.2467044324026597</c:v>
                </c:pt>
                <c:pt idx="15">
                  <c:v>5.3099357776258591</c:v>
                </c:pt>
                <c:pt idx="16">
                  <c:v>5.3717689994271387</c:v>
                </c:pt>
                <c:pt idx="17">
                  <c:v>5.4329963677455861</c:v>
                </c:pt>
                <c:pt idx="18">
                  <c:v>5.4939953759051203</c:v>
                </c:pt>
                <c:pt idx="19">
                  <c:v>5.5549209825850037</c:v>
                </c:pt>
                <c:pt idx="20">
                  <c:v>5.6158270155369809</c:v>
                </c:pt>
                <c:pt idx="21">
                  <c:v>5.6767288890717769</c:v>
                </c:pt>
                <c:pt idx="22">
                  <c:v>5.7376301019932567</c:v>
                </c:pt>
                <c:pt idx="23">
                  <c:v>5.7985312451833302</c:v>
                </c:pt>
                <c:pt idx="24">
                  <c:v>5.8594323847033305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6B-4B57-B9F1-B442B968B4B9}"/>
            </c:ext>
          </c:extLst>
        </c:ser>
        <c:ser>
          <c:idx val="1"/>
          <c:order val="1"/>
          <c:tx>
            <c:strRef>
              <c:f>ENGL!$BA$2</c:f>
              <c:strCache>
                <c:ptCount val="1"/>
                <c:pt idx="0">
                  <c:v>Pig slurry digester without vegetation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ENGL!$AR$3:$AR$27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ENGL!$BA$3:$BA$27</c:f>
              <c:numCache>
                <c:formatCode>0.00</c:formatCode>
                <c:ptCount val="25"/>
                <c:pt idx="0">
                  <c:v>2.4544385423999997</c:v>
                </c:pt>
                <c:pt idx="1">
                  <c:v>4.6115242055999994</c:v>
                </c:pt>
                <c:pt idx="2">
                  <c:v>6.4712569895999996</c:v>
                </c:pt>
                <c:pt idx="3">
                  <c:v>7.7748070514399998</c:v>
                </c:pt>
                <c:pt idx="4">
                  <c:v>8.5221743911200001</c:v>
                </c:pt>
                <c:pt idx="5">
                  <c:v>9.2359847941919995</c:v>
                </c:pt>
                <c:pt idx="6">
                  <c:v>9.8860370177087997</c:v>
                </c:pt>
                <c:pt idx="7">
                  <c:v>10.450015698826078</c:v>
                </c:pt>
                <c:pt idx="8">
                  <c:v>10.916444365223903</c:v>
                </c:pt>
                <c:pt idx="9">
                  <c:v>11.28532301690227</c:v>
                </c:pt>
                <c:pt idx="10">
                  <c:v>11.566406655333127</c:v>
                </c:pt>
                <c:pt idx="11">
                  <c:v>11.775791032945184</c:v>
                </c:pt>
                <c:pt idx="12">
                  <c:v>11.931913102520419</c:v>
                </c:pt>
                <c:pt idx="13">
                  <c:v>12.052083114170799</c:v>
                </c:pt>
                <c:pt idx="14">
                  <c:v>12.150282423755989</c:v>
                </c:pt>
                <c:pt idx="15">
                  <c:v>12.236397847205325</c:v>
                </c:pt>
                <c:pt idx="16">
                  <c:v>12.316581181097058</c:v>
                </c:pt>
                <c:pt idx="17">
                  <c:v>12.394193942847165</c:v>
                </c:pt>
                <c:pt idx="18">
                  <c:v>12.470837796636197</c:v>
                </c:pt>
                <c:pt idx="19">
                  <c:v>12.547170215723455</c:v>
                </c:pt>
                <c:pt idx="20">
                  <c:v>12.623419585556904</c:v>
                </c:pt>
                <c:pt idx="21">
                  <c:v>12.699651307423922</c:v>
                </c:pt>
                <c:pt idx="22">
                  <c:v>12.775880226378623</c:v>
                </c:pt>
                <c:pt idx="23">
                  <c:v>12.852108849470358</c:v>
                </c:pt>
                <c:pt idx="24">
                  <c:v>12.928337456990359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6B-4B57-B9F1-B442B968B4B9}"/>
            </c:ext>
          </c:extLst>
        </c:ser>
        <c:ser>
          <c:idx val="2"/>
          <c:order val="2"/>
          <c:tx>
            <c:strRef>
              <c:f>ENGL!$BB$2</c:f>
              <c:strCache>
                <c:ptCount val="1"/>
                <c:pt idx="0">
                  <c:v>Pig slurry digester with acid and with vegetation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ENGL!$AR$3:$AR$27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ENGL!$BB$3:$BB$27</c:f>
              <c:numCache>
                <c:formatCode>0.00</c:formatCode>
                <c:ptCount val="25"/>
                <c:pt idx="0">
                  <c:v>0.40464515519999994</c:v>
                </c:pt>
                <c:pt idx="1">
                  <c:v>0.80367023879999988</c:v>
                </c:pt>
                <c:pt idx="2">
                  <c:v>1.1970752507999998</c:v>
                </c:pt>
                <c:pt idx="3">
                  <c:v>1.4690867162399999</c:v>
                </c:pt>
                <c:pt idx="4">
                  <c:v>1.6197046351199997</c:v>
                </c:pt>
                <c:pt idx="5">
                  <c:v>1.7634425645303997</c:v>
                </c:pt>
                <c:pt idx="6">
                  <c:v>1.8941085139485598</c:v>
                </c:pt>
                <c:pt idx="7">
                  <c:v>2.0071272903771962</c:v>
                </c:pt>
                <c:pt idx="8">
                  <c:v>2.1001459374177047</c:v>
                </c:pt>
                <c:pt idx="9">
                  <c:v>2.1731644550700864</c:v>
                </c:pt>
                <c:pt idx="10">
                  <c:v>2.2281828562731536</c:v>
                </c:pt>
                <c:pt idx="11">
                  <c:v>2.268501162375947</c:v>
                </c:pt>
                <c:pt idx="12">
                  <c:v>2.2978993978328233</c:v>
                </c:pt>
                <c:pt idx="13">
                  <c:v>2.3199265856037048</c:v>
                </c:pt>
                <c:pt idx="14">
                  <c:v>2.337449244233146</c:v>
                </c:pt>
                <c:pt idx="15">
                  <c:v>2.3524944118347944</c:v>
                </c:pt>
                <c:pt idx="16">
                  <c:v>2.366323356568254</c:v>
                </c:pt>
                <c:pt idx="17">
                  <c:v>2.3796252713921651</c:v>
                </c:pt>
                <c:pt idx="18">
                  <c:v>2.3927285364809383</c:v>
                </c:pt>
                <c:pt idx="19">
                  <c:v>2.4057679498691313</c:v>
                </c:pt>
                <c:pt idx="20">
                  <c:v>2.4187903361371701</c:v>
                </c:pt>
                <c:pt idx="21">
                  <c:v>2.4318091041421757</c:v>
                </c:pt>
                <c:pt idx="22">
                  <c:v>2.4448272974818765</c:v>
                </c:pt>
                <c:pt idx="23">
                  <c:v>2.4578454301624615</c:v>
                </c:pt>
                <c:pt idx="24">
                  <c:v>2.4708635596504616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F6B-4B57-B9F1-B442B968B4B9}"/>
            </c:ext>
          </c:extLst>
        </c:ser>
        <c:ser>
          <c:idx val="3"/>
          <c:order val="3"/>
          <c:tx>
            <c:strRef>
              <c:f>ENGL!$BC$2</c:f>
              <c:strCache>
                <c:ptCount val="1"/>
                <c:pt idx="0">
                  <c:v>Pig slurry digester with acid and  without vegetation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xVal>
            <c:numRef>
              <c:f>ENGL!$AR$3:$AR$27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ENGL!$BC$3:$BC$27</c:f>
              <c:numCache>
                <c:formatCode>0.00</c:formatCode>
                <c:ptCount val="25"/>
                <c:pt idx="0">
                  <c:v>1.3569918335999998</c:v>
                </c:pt>
                <c:pt idx="1">
                  <c:v>2.6332590023999995</c:v>
                </c:pt>
                <c:pt idx="2">
                  <c:v>3.8288015063999992</c:v>
                </c:pt>
                <c:pt idx="3">
                  <c:v>4.7249474687999991</c:v>
                </c:pt>
                <c:pt idx="4">
                  <c:v>5.3216968895999992</c:v>
                </c:pt>
                <c:pt idx="5">
                  <c:v>5.8900373593775983</c:v>
                </c:pt>
                <c:pt idx="6">
                  <c:v>6.4044008222126383</c:v>
                </c:pt>
                <c:pt idx="7">
                  <c:v>6.8458953256752224</c:v>
                </c:pt>
                <c:pt idx="8">
                  <c:v>7.2048050085156889</c:v>
                </c:pt>
                <c:pt idx="9">
                  <c:v>7.4811298707340397</c:v>
                </c:pt>
                <c:pt idx="10">
                  <c:v>7.6831283943924849</c:v>
                </c:pt>
                <c:pt idx="11">
                  <c:v>7.8244270748936744</c:v>
                </c:pt>
                <c:pt idx="12">
                  <c:v>7.9206344433351878</c:v>
                </c:pt>
                <c:pt idx="13">
                  <c:v>7.9864051761364205</c:v>
                </c:pt>
                <c:pt idx="14">
                  <c:v>8.0335757427130368</c:v>
                </c:pt>
                <c:pt idx="15">
                  <c:v>8.0705162178661141</c:v>
                </c:pt>
                <c:pt idx="16">
                  <c:v>8.1024346481385461</c:v>
                </c:pt>
                <c:pt idx="17">
                  <c:v>8.1321768589626959</c:v>
                </c:pt>
                <c:pt idx="18">
                  <c:v>8.1610988024563405</c:v>
                </c:pt>
                <c:pt idx="19">
                  <c:v>8.189757088593753</c:v>
                </c:pt>
                <c:pt idx="20">
                  <c:v>8.2183450661028346</c:v>
                </c:pt>
                <c:pt idx="21">
                  <c:v>8.2469181030283956</c:v>
                </c:pt>
                <c:pt idx="22">
                  <c:v>8.2754887670377517</c:v>
                </c:pt>
                <c:pt idx="23">
                  <c:v>8.3040591805726205</c:v>
                </c:pt>
                <c:pt idx="24">
                  <c:v>8.3326295809246211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6B-4B57-B9F1-B442B968B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615968"/>
        <c:axId val="789614400"/>
      </c:scatterChart>
      <c:valAx>
        <c:axId val="789615968"/>
        <c:scaling>
          <c:orientation val="minMax"/>
          <c:max val="2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614400"/>
        <c:crosses val="autoZero"/>
        <c:crossBetween val="midCat"/>
      </c:valAx>
      <c:valAx>
        <c:axId val="78961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kg ha-1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615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6671A-B292-40B8-AA1D-16EA07A3E126}" type="datetimeFigureOut">
              <a:rPr lang="lv-LV" smtClean="0"/>
              <a:t>12.01.2022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2D51D-D92C-4441-B450-0F547244E6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196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2341-B584-4D11-BEB9-AB97DF84C246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BA652-9330-4CFE-9221-49F838529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8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eriksi\Documents\Baltic Slurry Acidification\logo\cows and pigs.jpg">
            <a:extLst>
              <a:ext uri="{FF2B5EF4-FFF2-40B4-BE49-F238E27FC236}">
                <a16:creationId xmlns:a16="http://schemas.microsoft.com/office/drawing/2014/main" id="{C7A55E45-60C7-4EFF-AB43-C4E06B667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4" y="1428"/>
            <a:ext cx="1379034" cy="9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8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76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9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4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24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17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9" name="Platshållare för datum 3"/>
          <p:cNvSpPr txBox="1">
            <a:spLocks/>
          </p:cNvSpPr>
          <p:nvPr userDrawn="1"/>
        </p:nvSpPr>
        <p:spPr>
          <a:xfrm>
            <a:off x="6398840" y="4809077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Ozolnieki</a:t>
            </a:r>
            <a:r>
              <a:rPr lang="sv-S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2019-02-</a:t>
            </a:r>
            <a:r>
              <a:rPr lang="lv-LV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Bild 1" descr="C:\Users\zaom.HSK\Desktop\Baltic_Slurry_Acidification.png">
            <a:extLst>
              <a:ext uri="{FF2B5EF4-FFF2-40B4-BE49-F238E27FC236}">
                <a16:creationId xmlns:a16="http://schemas.microsoft.com/office/drawing/2014/main" id="{7EB75BC8-48A7-4CD6-87AE-B4AE788B738D}"/>
              </a:ext>
            </a:extLst>
          </p:cNvPr>
          <p:cNvPicPr/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5279" y="51470"/>
            <a:ext cx="811217" cy="5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54A0D56-F4EF-48A2-B17B-912895E4D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" y="4417659"/>
            <a:ext cx="3059831" cy="7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eriksi\Documents\Baltic Slurry Acidification\logo\BSA_logoB.jpg">
            <a:extLst>
              <a:ext uri="{FF2B5EF4-FFF2-40B4-BE49-F238E27FC236}">
                <a16:creationId xmlns:a16="http://schemas.microsoft.com/office/drawing/2014/main" id="{D18B08FE-3CC2-420A-A273-FEA7364853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72372" r="1777" b="5879"/>
          <a:stretch/>
        </p:blipFill>
        <p:spPr bwMode="auto">
          <a:xfrm>
            <a:off x="6439046" y="205979"/>
            <a:ext cx="1764196" cy="1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eriksi\Documents\Baltic Slurry Acidification\logo\cows and pigs.jpg">
            <a:extLst>
              <a:ext uri="{FF2B5EF4-FFF2-40B4-BE49-F238E27FC236}">
                <a16:creationId xmlns:a16="http://schemas.microsoft.com/office/drawing/2014/main" id="{4477A4D8-0B3B-416B-B468-5A28724B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1670"/>
            <a:ext cx="3015421" cy="21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D8D512-6E6B-4010-9D5A-81D08FB02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627534"/>
            <a:ext cx="8550752" cy="1728192"/>
          </a:xfrm>
        </p:spPr>
        <p:txBody>
          <a:bodyPr>
            <a:noAutofit/>
          </a:bodyPr>
          <a:lstStyle/>
          <a:p>
            <a:r>
              <a:rPr lang="lv-LV" sz="3200" b="1" dirty="0"/>
              <a:t>Kūtsmēslu paskābināšanas tehnoloģija</a:t>
            </a:r>
            <a:br>
              <a:rPr lang="lv-LV" sz="3200" b="1" dirty="0"/>
            </a:br>
            <a:r>
              <a:rPr lang="lv-LV" sz="2400" b="1" u="sng" dirty="0"/>
              <a:t>Praktiskā pieredze</a:t>
            </a:r>
            <a:br>
              <a:rPr lang="lv-LV" sz="2400" b="1" u="sng" dirty="0"/>
            </a:br>
            <a:r>
              <a:rPr lang="lv-LV" sz="2400" b="1" u="sng" dirty="0"/>
              <a:t>Rezultāti</a:t>
            </a:r>
            <a:endParaRPr lang="en-US" sz="3200" u="sng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391DB3F-F136-4408-8641-24D9B43DD530}"/>
              </a:ext>
            </a:extLst>
          </p:cNvPr>
          <p:cNvSpPr/>
          <p:nvPr/>
        </p:nvSpPr>
        <p:spPr>
          <a:xfrm>
            <a:off x="8231882" y="12526"/>
            <a:ext cx="899592" cy="69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28CAF2A-3F84-4DE4-AD40-46498F7C7748}"/>
              </a:ext>
            </a:extLst>
          </p:cNvPr>
          <p:cNvSpPr txBox="1"/>
          <p:nvPr/>
        </p:nvSpPr>
        <p:spPr>
          <a:xfrm>
            <a:off x="5652120" y="4440059"/>
            <a:ext cx="1812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Gints Jakubovskis</a:t>
            </a:r>
            <a:endParaRPr lang="en-US" dirty="0"/>
          </a:p>
          <a:p>
            <a:r>
              <a:rPr lang="lv-LV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SIA Latvi Dan Agro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4708F-F613-470A-9A2D-D7767F340B7D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8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C92E-C6D6-4821-B2AF-11CBDDA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EMISIJAS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9A1802-9C3F-458A-AAB1-AEDD1730F1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0632529"/>
              </p:ext>
            </p:extLst>
          </p:nvPr>
        </p:nvGraphicFramePr>
        <p:xfrm>
          <a:off x="457200" y="1563638"/>
          <a:ext cx="8229600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285210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0519571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807146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64402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99858276"/>
                    </a:ext>
                  </a:extLst>
                </a:gridCol>
              </a:tblGrid>
              <a:tr h="74512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u="none" strike="noStrike" dirty="0" err="1">
                          <a:effectLst/>
                        </a:rPr>
                        <a:t>Digestāts</a:t>
                      </a:r>
                      <a:r>
                        <a:rPr lang="lv-LV" sz="1800" u="none" strike="noStrike" dirty="0">
                          <a:effectLst/>
                        </a:rPr>
                        <a:t> / cūku </a:t>
                      </a:r>
                      <a:r>
                        <a:rPr lang="lv-LV" sz="1800" u="none" strike="noStrike" dirty="0" err="1">
                          <a:effectLst/>
                        </a:rPr>
                        <a:t>šķidrmēsli</a:t>
                      </a:r>
                      <a:endParaRPr lang="lv-LV" sz="1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err="1">
                          <a:effectLst/>
                        </a:rPr>
                        <a:t>Amonjaka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emisijas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pēc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šķidrmēslu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izklides</a:t>
                      </a:r>
                      <a:r>
                        <a:rPr lang="en-GB" sz="1800" u="none" strike="noStrike" dirty="0">
                          <a:effectLst/>
                        </a:rPr>
                        <a:t> g h-1 ha-1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12013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digestāts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šķidrmēsli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44903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skāb</a:t>
                      </a:r>
                      <a:r>
                        <a:rPr lang="lv-LV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neskāb</a:t>
                      </a:r>
                      <a:r>
                        <a:rPr lang="lv-LV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skāb</a:t>
                      </a:r>
                      <a:r>
                        <a:rPr lang="lv-LV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err="1"/>
                        <a:t>neskāb</a:t>
                      </a:r>
                      <a:r>
                        <a:rPr lang="lv-LV" dirty="0"/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75277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r>
                        <a:rPr lang="lv-LV" dirty="0"/>
                        <a:t>0h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710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2510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727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3174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10313"/>
                  </a:ext>
                </a:extLst>
              </a:tr>
              <a:tr h="425786">
                <a:tc>
                  <a:txBody>
                    <a:bodyPr/>
                    <a:lstStyle/>
                    <a:p>
                      <a:r>
                        <a:rPr lang="lv-LV" dirty="0"/>
                        <a:t>24h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8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68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RAŽA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09608"/>
              </p:ext>
            </p:extLst>
          </p:nvPr>
        </p:nvGraphicFramePr>
        <p:xfrm>
          <a:off x="1547664" y="1063229"/>
          <a:ext cx="5802335" cy="7655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3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RAŽA</a:t>
                      </a:r>
                      <a:endParaRPr lang="lv-LV" sz="12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aseline="0" dirty="0">
                          <a:effectLst/>
                        </a:rPr>
                        <a:t>t/ha</a:t>
                      </a:r>
                      <a:endParaRPr lang="lv-LV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bez skābes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0,5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1,0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1,5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2,0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2,5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H</a:t>
                      </a:r>
                      <a:r>
                        <a:rPr lang="lv-LV" sz="1100" baseline="-25000" dirty="0">
                          <a:effectLst/>
                        </a:rPr>
                        <a:t>2</a:t>
                      </a:r>
                      <a:r>
                        <a:rPr lang="lv-LV" sz="1100" dirty="0">
                          <a:effectLst/>
                        </a:rPr>
                        <a:t>SO</a:t>
                      </a:r>
                      <a:r>
                        <a:rPr lang="lv-LV" sz="1100" baseline="-25000" dirty="0">
                          <a:effectLst/>
                        </a:rPr>
                        <a:t>4</a:t>
                      </a:r>
                      <a:endParaRPr lang="lv-LV" sz="1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3,0 l/m</a:t>
                      </a:r>
                      <a:r>
                        <a:rPr lang="lv-LV" sz="1100" baseline="30000" dirty="0">
                          <a:effectLst/>
                        </a:rPr>
                        <a:t>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z.kvieši / v.mieži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3.3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3.5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3.8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3.4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1" y="1903017"/>
            <a:ext cx="3944987" cy="29587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755576" y="1920478"/>
            <a:ext cx="3600400" cy="2332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2000" dirty="0"/>
          </a:p>
          <a:p>
            <a:pPr marL="0" indent="0" algn="ctr">
              <a:buNone/>
            </a:pPr>
            <a:r>
              <a:rPr lang="lv-LV" sz="2000" dirty="0"/>
              <a:t>kopumā netika novērots būtisks ražas pieaugums vai kritums nevienai no izmēģinājuma kultūrām</a:t>
            </a:r>
          </a:p>
          <a:p>
            <a:pPr algn="ctr">
              <a:buFontTx/>
              <a:buChar char="-"/>
            </a:pPr>
            <a:endParaRPr lang="lv-LV" sz="2000" dirty="0"/>
          </a:p>
          <a:p>
            <a:pPr algn="ctr">
              <a:buFontTx/>
              <a:buChar char="-"/>
            </a:pPr>
            <a:endParaRPr lang="lv-LV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25003-EC93-4908-ADCD-6FA5C92537D2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3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REZUMĒ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6131024" cy="3463032"/>
          </a:xfrm>
        </p:spPr>
        <p:txBody>
          <a:bodyPr/>
          <a:lstStyle/>
          <a:p>
            <a:r>
              <a:rPr lang="lv-LV" dirty="0"/>
              <a:t>Būtiski mazākas slāpekļa emisijas – efektīvāk izmantots mēslojums un tīrāka vide</a:t>
            </a:r>
          </a:p>
          <a:p>
            <a:r>
              <a:rPr lang="lv-LV" dirty="0"/>
              <a:t>Mazāk jālieto slāpekļa minerālmēsli</a:t>
            </a:r>
          </a:p>
          <a:p>
            <a:r>
              <a:rPr lang="lv-LV" dirty="0"/>
              <a:t>Darba drošība!</a:t>
            </a:r>
          </a:p>
          <a:p>
            <a:r>
              <a:rPr lang="lv-LV" dirty="0"/>
              <a:t>Smakas daļēji neitralizētas*</a:t>
            </a:r>
          </a:p>
          <a:p>
            <a:r>
              <a:rPr lang="lv-LV" dirty="0"/>
              <a:t>Sēra mēslojums</a:t>
            </a:r>
          </a:p>
          <a:p>
            <a:r>
              <a:rPr lang="lv-LV" dirty="0"/>
              <a:t>Ietekme uz ražu minimāla</a:t>
            </a:r>
          </a:p>
          <a:p>
            <a:r>
              <a:rPr lang="lv-LV" dirty="0"/>
              <a:t>Nav novērota augsnes paskābināšanās</a:t>
            </a:r>
          </a:p>
          <a:p>
            <a:endParaRPr lang="lv-LV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0721" y="1975117"/>
            <a:ext cx="3291828" cy="24688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0C0D76-61EF-4CDD-B34E-0D273A9E4CE4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39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6">
            <a:extLst>
              <a:ext uri="{FF2B5EF4-FFF2-40B4-BE49-F238E27FC236}">
                <a16:creationId xmlns:a16="http://schemas.microsoft.com/office/drawing/2014/main" id="{FAD4A808-690A-4113-9F90-C13577921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3556060"/>
            <a:ext cx="6408712" cy="3993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Gints Jakubovskis   |   SIA Latvi Dan Agro   | +371 26878053   |   gints@ldagrupa.lv</a:t>
            </a:r>
            <a:endParaRPr lang="sv-S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1" b="55263"/>
          <a:stretch/>
        </p:blipFill>
        <p:spPr>
          <a:xfrm>
            <a:off x="0" y="771549"/>
            <a:ext cx="9144000" cy="276902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2D1EA31-56AB-4F6D-90B4-AAFD4257128B}"/>
              </a:ext>
            </a:extLst>
          </p:cNvPr>
          <p:cNvSpPr txBox="1"/>
          <p:nvPr/>
        </p:nvSpPr>
        <p:spPr>
          <a:xfrm>
            <a:off x="306563" y="2499742"/>
            <a:ext cx="35453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solidFill>
                  <a:schemeClr val="bg1"/>
                </a:solidFill>
              </a:rPr>
              <a:t>Paldies</a:t>
            </a:r>
            <a:r>
              <a:rPr lang="lv-LV" sz="3600" b="1" dirty="0">
                <a:solidFill>
                  <a:schemeClr val="bg1"/>
                </a:solidFill>
              </a:rPr>
              <a:t>!</a:t>
            </a:r>
            <a:endParaRPr lang="sv-SE" sz="3600" b="1" dirty="0">
              <a:solidFill>
                <a:schemeClr val="bg1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AF543-0A08-47BE-8B58-30700F53C719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8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EAEE-6BC4-4499-9395-274647D3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BA14-5C63-4BE4-A296-BFD54F56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Baltijas jūras reģiona vides stāvokļa uzlabošana, samazinot slāpekļa emisiju apjomu no lauksaimnieciskās ražošanas</a:t>
            </a:r>
          </a:p>
          <a:p>
            <a:r>
              <a:rPr lang="lv-LV" sz="2400" dirty="0"/>
              <a:t>Kopējais finansējums no ERAF 4,15milj. EUR</a:t>
            </a:r>
          </a:p>
          <a:p>
            <a:r>
              <a:rPr lang="lv-LV" sz="2400" dirty="0"/>
              <a:t>Norise 2016 - 2019</a:t>
            </a:r>
          </a:p>
          <a:p>
            <a:r>
              <a:rPr lang="lv-LV" sz="2400" dirty="0"/>
              <a:t>17 partneri no 8 valstīm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E1353-0F04-4208-BA44-D840C955547B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6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0007-0D7E-4C93-9021-8D50560F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TEHNOLOĢIJA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3A5F1-E5CB-472E-AD70-7F7C5970D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No amonjaka(NH3) un amoniju(NH4), samazinot </a:t>
            </a:r>
            <a:r>
              <a:rPr lang="lv-LV" sz="2400" dirty="0" err="1"/>
              <a:t>pH</a:t>
            </a:r>
            <a:endParaRPr lang="lv-LV" sz="2400" dirty="0"/>
          </a:p>
          <a:p>
            <a:r>
              <a:rPr lang="lv-LV" sz="2400" dirty="0"/>
              <a:t>paskābināšana</a:t>
            </a:r>
          </a:p>
          <a:p>
            <a:pPr lvl="1"/>
            <a:r>
              <a:rPr lang="lv-LV" sz="2400" dirty="0"/>
              <a:t>Dzīvnieku novietnē</a:t>
            </a:r>
          </a:p>
          <a:p>
            <a:pPr lvl="1"/>
            <a:r>
              <a:rPr lang="lv-LV" sz="2400" dirty="0"/>
              <a:t>Krātuvē</a:t>
            </a:r>
          </a:p>
          <a:p>
            <a:pPr lvl="1"/>
            <a:r>
              <a:rPr lang="lv-LV" sz="2400" dirty="0"/>
              <a:t>Uz lauka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lv-LV" sz="2400" dirty="0"/>
              <a:t>Stabilāks, pieejams augiem,</a:t>
            </a:r>
          </a:p>
          <a:p>
            <a:pPr marL="0" lvl="1" indent="0">
              <a:buNone/>
            </a:pPr>
            <a:r>
              <a:rPr lang="lv-LV" sz="2400" dirty="0"/>
              <a:t>	zems emisiju līmenis</a:t>
            </a:r>
          </a:p>
          <a:p>
            <a:pPr marL="457200" lvl="1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58286-33F0-40E2-A7CF-5B4DC82C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779662"/>
            <a:ext cx="4498528" cy="29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66004637-AAD3-428A-8A05-B645F90AD9FC}"/>
              </a:ext>
            </a:extLst>
          </p:cNvPr>
          <p:cNvSpPr txBox="1"/>
          <p:nvPr/>
        </p:nvSpPr>
        <p:spPr>
          <a:xfrm>
            <a:off x="755576" y="35263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dirty="0"/>
              <a:t>APJOMI (1 gads)</a:t>
            </a:r>
            <a:endParaRPr lang="en-US" sz="44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6372110-9056-486E-8B29-EA1552D945F5}"/>
              </a:ext>
            </a:extLst>
          </p:cNvPr>
          <p:cNvSpPr/>
          <p:nvPr/>
        </p:nvSpPr>
        <p:spPr>
          <a:xfrm>
            <a:off x="2699792" y="4155926"/>
            <a:ext cx="3024336" cy="20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467544" y="1203598"/>
            <a:ext cx="3583756" cy="3428727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12 000 m</a:t>
            </a:r>
            <a:r>
              <a:rPr lang="lv-LV" sz="2400" baseline="30000" dirty="0"/>
              <a:t>3</a:t>
            </a:r>
            <a:r>
              <a:rPr lang="lv-LV" sz="2400" dirty="0"/>
              <a:t> šķidrmēsli</a:t>
            </a:r>
          </a:p>
          <a:p>
            <a:pPr lvl="1"/>
            <a:r>
              <a:rPr lang="lv-LV" sz="1600" dirty="0"/>
              <a:t>digestāts</a:t>
            </a:r>
          </a:p>
          <a:p>
            <a:pPr lvl="1"/>
            <a:r>
              <a:rPr lang="lv-LV" sz="1600" dirty="0"/>
              <a:t>cūku šķidrmēsli</a:t>
            </a:r>
          </a:p>
          <a:p>
            <a:r>
              <a:rPr lang="lv-LV" sz="2400" dirty="0"/>
              <a:t>18 000 l sērskābe 94%</a:t>
            </a:r>
          </a:p>
          <a:p>
            <a:r>
              <a:rPr lang="lv-LV" sz="2400" dirty="0"/>
              <a:t>370 ha platība</a:t>
            </a:r>
          </a:p>
          <a:p>
            <a:pPr lvl="1"/>
            <a:r>
              <a:rPr lang="lv-LV" sz="1600" dirty="0"/>
              <a:t>rudzi 40ha</a:t>
            </a:r>
          </a:p>
          <a:p>
            <a:pPr lvl="1"/>
            <a:r>
              <a:rPr lang="lv-LV" sz="1600" dirty="0"/>
              <a:t>z.rapsis 20ha (Dig)</a:t>
            </a:r>
          </a:p>
          <a:p>
            <a:pPr lvl="1"/>
            <a:r>
              <a:rPr lang="lv-LV" sz="1600" dirty="0"/>
              <a:t>v.kvieši 25ha (Dig)</a:t>
            </a:r>
          </a:p>
          <a:p>
            <a:pPr lvl="1"/>
            <a:r>
              <a:rPr lang="lv-LV" sz="1600" dirty="0"/>
              <a:t>z.kvieši/v.mieži 125ha</a:t>
            </a:r>
          </a:p>
          <a:p>
            <a:pPr lvl="1"/>
            <a:r>
              <a:rPr lang="lv-LV" sz="1600" dirty="0"/>
              <a:t>z.kvieši/v.kvieši 120ha</a:t>
            </a:r>
          </a:p>
          <a:p>
            <a:pPr lvl="1"/>
            <a:r>
              <a:rPr lang="lv-LV" sz="1600" dirty="0"/>
              <a:t>kukurūza 40ha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b="21202"/>
          <a:stretch/>
        </p:blipFill>
        <p:spPr>
          <a:xfrm>
            <a:off x="3707904" y="1563638"/>
            <a:ext cx="5093130" cy="237626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D2BB99-A2A5-4975-977E-BB12A93CBAEE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48CAA84-4097-42A7-A96A-15D4BEC661C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16"/>
          <a:stretch/>
        </p:blipFill>
        <p:spPr bwMode="auto">
          <a:xfrm>
            <a:off x="910099" y="878117"/>
            <a:ext cx="73448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SYREN no Biocover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7F1DC-6EF0-45BF-BF4D-768A9150FEC0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1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IZMĒĢINĀJUMI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91630"/>
            <a:ext cx="3322712" cy="2376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lv-LV" sz="2400" dirty="0"/>
              <a:t>skābināmais materiāls</a:t>
            </a:r>
          </a:p>
          <a:p>
            <a:pPr>
              <a:buFontTx/>
              <a:buChar char="-"/>
            </a:pPr>
            <a:r>
              <a:rPr lang="lv-LV" sz="2400" dirty="0"/>
              <a:t>laikapstākļi</a:t>
            </a:r>
          </a:p>
          <a:p>
            <a:pPr>
              <a:buFontTx/>
              <a:buChar char="-"/>
            </a:pPr>
            <a:r>
              <a:rPr lang="lv-LV" sz="2400" dirty="0"/>
              <a:t>sērskābes deva</a:t>
            </a:r>
          </a:p>
          <a:p>
            <a:pPr>
              <a:buFontTx/>
              <a:buChar char="-"/>
            </a:pPr>
            <a:r>
              <a:rPr lang="lv-LV" sz="2400" dirty="0"/>
              <a:t>augsnes tips</a:t>
            </a:r>
          </a:p>
          <a:p>
            <a:pPr>
              <a:buFontTx/>
              <a:buChar char="-"/>
            </a:pPr>
            <a:endParaRPr lang="lv-LV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23928" y="4371950"/>
            <a:ext cx="4762872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200" i="1" dirty="0"/>
              <a:t>https://www.microfeeder.com/organe/satregmap.aspx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57" y="1075498"/>
            <a:ext cx="4872120" cy="33684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0E099-F235-4432-98C9-B89365D1EC80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26927"/>
            <a:ext cx="4379383" cy="328453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Content Placeholder 24"/>
          <p:cNvSpPr txBox="1">
            <a:spLocks/>
          </p:cNvSpPr>
          <p:nvPr/>
        </p:nvSpPr>
        <p:spPr>
          <a:xfrm>
            <a:off x="467544" y="1203598"/>
            <a:ext cx="3583756" cy="342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/>
              <a:t>Darba drošība!!!</a:t>
            </a:r>
          </a:p>
          <a:p>
            <a:r>
              <a:rPr lang="lv-LV" sz="2000" dirty="0"/>
              <a:t>Apmācība obligāta</a:t>
            </a:r>
          </a:p>
          <a:p>
            <a:r>
              <a:rPr lang="lv-LV" sz="2000" dirty="0"/>
              <a:t>Mērķis: pH vai S? </a:t>
            </a:r>
          </a:p>
          <a:p>
            <a:r>
              <a:rPr lang="lv-LV" sz="2000" dirty="0"/>
              <a:t>H</a:t>
            </a:r>
            <a:r>
              <a:rPr lang="lv-LV" sz="2000" baseline="-25000" dirty="0"/>
              <a:t>2</a:t>
            </a:r>
            <a:r>
              <a:rPr lang="lv-LV" sz="2000" dirty="0"/>
              <a:t>SO</a:t>
            </a:r>
            <a:r>
              <a:rPr lang="lv-LV" sz="2000" baseline="-25000" dirty="0"/>
              <a:t>4</a:t>
            </a:r>
            <a:r>
              <a:rPr lang="lv-LV" sz="2000" dirty="0"/>
              <a:t> 1,5-2l/m</a:t>
            </a:r>
            <a:r>
              <a:rPr lang="lv-LV" sz="2000" baseline="30000" dirty="0"/>
              <a:t>3</a:t>
            </a:r>
            <a:r>
              <a:rPr lang="lv-LV" sz="2000" dirty="0"/>
              <a:t> cūku vircas</a:t>
            </a:r>
          </a:p>
          <a:p>
            <a:pPr lvl="2"/>
            <a:r>
              <a:rPr lang="lv-LV" sz="1200" dirty="0"/>
              <a:t>pH 7,9 sausna 5%</a:t>
            </a:r>
          </a:p>
          <a:p>
            <a:r>
              <a:rPr lang="lv-LV" sz="2000" dirty="0"/>
              <a:t>Šķidrmēslu vecums</a:t>
            </a:r>
          </a:p>
          <a:p>
            <a:r>
              <a:rPr lang="lv-LV" sz="2000" dirty="0"/>
              <a:t>Buferkapacitāte</a:t>
            </a: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PRAKTISKĀ PIEREDZE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AFDB-808E-4244-AF7F-4CE37182A3A8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4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EMISIJAS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73584" y="2421745"/>
            <a:ext cx="2304256" cy="28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100" dirty="0"/>
              <a:t>uzreiz pēc izkliedes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418289" y="2443758"/>
            <a:ext cx="230425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100" dirty="0"/>
              <a:t>2h pēc izkliedes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D3F47-D892-494F-8915-8CE18BB1AC4B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2EBA38-03E6-8540-8015-0C707D451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156659"/>
              </p:ext>
            </p:extLst>
          </p:nvPr>
        </p:nvGraphicFramePr>
        <p:xfrm>
          <a:off x="457200" y="1008413"/>
          <a:ext cx="3600400" cy="157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7CF5C76-73E0-6643-92D3-270265623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867913"/>
              </p:ext>
            </p:extLst>
          </p:nvPr>
        </p:nvGraphicFramePr>
        <p:xfrm>
          <a:off x="5086402" y="1063229"/>
          <a:ext cx="3600398" cy="150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3F727C3-4515-2946-9ADA-F35557A4A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274375"/>
              </p:ext>
            </p:extLst>
          </p:nvPr>
        </p:nvGraphicFramePr>
        <p:xfrm>
          <a:off x="457200" y="2755503"/>
          <a:ext cx="3600400" cy="157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B357A01-836B-42D7-BEE2-6222FC7A7494}"/>
              </a:ext>
            </a:extLst>
          </p:cNvPr>
          <p:cNvSpPr txBox="1">
            <a:spLocks/>
          </p:cNvSpPr>
          <p:nvPr/>
        </p:nvSpPr>
        <p:spPr>
          <a:xfrm>
            <a:off x="1475656" y="4190848"/>
            <a:ext cx="230425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100" dirty="0"/>
              <a:t>4h pēc izkliedes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AE756A1-0839-DE4E-9E37-F21D3A909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469743"/>
              </p:ext>
            </p:extLst>
          </p:nvPr>
        </p:nvGraphicFramePr>
        <p:xfrm>
          <a:off x="4572000" y="2787774"/>
          <a:ext cx="4150545" cy="226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3FBD99D-8030-465B-B3FA-B86874686FA8}"/>
              </a:ext>
            </a:extLst>
          </p:cNvPr>
          <p:cNvSpPr txBox="1">
            <a:spLocks/>
          </p:cNvSpPr>
          <p:nvPr/>
        </p:nvSpPr>
        <p:spPr>
          <a:xfrm>
            <a:off x="3491880" y="4644358"/>
            <a:ext cx="1522514" cy="37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lv-LV" sz="1800" dirty="0"/>
              <a:t>24h pēc izkliedes (lietus*)</a:t>
            </a:r>
          </a:p>
        </p:txBody>
      </p:sp>
    </p:spTree>
    <p:extLst>
      <p:ext uri="{BB962C8B-B14F-4D97-AF65-F5344CB8AC3E}">
        <p14:creationId xmlns:p14="http://schemas.microsoft.com/office/powerpoint/2010/main" val="255618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EMISIJAS 00-24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86487-45DC-4671-A9F9-55C70E3E0C6E}"/>
              </a:ext>
            </a:extLst>
          </p:cNvPr>
          <p:cNvSpPr/>
          <p:nvPr/>
        </p:nvSpPr>
        <p:spPr>
          <a:xfrm>
            <a:off x="7164288" y="4876006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371461"/>
              </p:ext>
            </p:extLst>
          </p:nvPr>
        </p:nvGraphicFramePr>
        <p:xfrm>
          <a:off x="457200" y="915566"/>
          <a:ext cx="822960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92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373</Words>
  <Application>Microsoft Office PowerPoint</Application>
  <PresentationFormat>On-screen Show (16:9)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Office-tema</vt:lpstr>
      <vt:lpstr>Kūtsmēslu paskābināšanas tehnoloģija Praktiskā pieredze Rezultāti</vt:lpstr>
      <vt:lpstr>PROJEKTS</vt:lpstr>
      <vt:lpstr>TEHNOLOĢIJA</vt:lpstr>
      <vt:lpstr>PowerPoint Presentation</vt:lpstr>
      <vt:lpstr>SYREN no Biocover</vt:lpstr>
      <vt:lpstr>IZMĒĢINĀJUMI</vt:lpstr>
      <vt:lpstr>PRAKTISKĀ PIEREDZE</vt:lpstr>
      <vt:lpstr>EMISIJAS</vt:lpstr>
      <vt:lpstr>EMISIJAS 00-24</vt:lpstr>
      <vt:lpstr>EMISIJAS</vt:lpstr>
      <vt:lpstr>RAŽA</vt:lpstr>
      <vt:lpstr>REZUMĒ</vt:lpstr>
      <vt:lpstr>PowerPoint Presentation</vt:lpstr>
    </vt:vector>
  </TitlesOfParts>
  <Company>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Gints Jakubovskis</dc:creator>
  <cp:lastModifiedBy>Gints Jakubovskis</cp:lastModifiedBy>
  <cp:revision>244</cp:revision>
  <dcterms:created xsi:type="dcterms:W3CDTF">2018-02-08T17:33:45Z</dcterms:created>
  <dcterms:modified xsi:type="dcterms:W3CDTF">2022-01-12T09:06:30Z</dcterms:modified>
</cp:coreProperties>
</file>